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6" r:id="rId7"/>
    <p:sldId id="267" r:id="rId8"/>
    <p:sldId id="277" r:id="rId9"/>
    <p:sldId id="278" r:id="rId10"/>
    <p:sldId id="276" r:id="rId11"/>
    <p:sldId id="269" r:id="rId12"/>
    <p:sldId id="273" r:id="rId13"/>
    <p:sldId id="268" r:id="rId14"/>
    <p:sldId id="264" r:id="rId15"/>
    <p:sldId id="265" r:id="rId16"/>
    <p:sldId id="272" r:id="rId17"/>
    <p:sldId id="270" r:id="rId18"/>
    <p:sldId id="271" r:id="rId19"/>
    <p:sldId id="274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3"/>
  </p:normalViewPr>
  <p:slideViewPr>
    <p:cSldViewPr snapToGrid="0">
      <p:cViewPr varScale="1">
        <p:scale>
          <a:sx n="101" d="100"/>
          <a:sy n="101" d="100"/>
        </p:scale>
        <p:origin x="10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33163-2CF7-3324-81B4-694C37B76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E6901-F025-D06D-ACAD-2DE80349F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A0A4B-FE72-4DFB-A650-99E1DEE9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00C9B-60ED-AA54-E892-2975293E2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7D69B-E47D-F636-21F5-3434C4329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88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84409-5592-ABE6-798C-3501E5FE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EFC0E7-E958-8A47-3FC4-2F1EE8A11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C76331-EB62-8D31-E161-CE70E6463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25BEF-D011-5076-103C-2E6EB5EB3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6DEAB1-ABED-9DA4-FE0F-B2038FBC5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97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214DF1-9B14-F9A1-BC87-B6F997D4E7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9C424-BAD2-8ACB-287B-EA3BD521F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886C2-820D-BA2F-3D26-81ED5528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C2E04-4570-7FCF-46B6-9E41ED728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22632-7190-3493-2062-1ABA4839F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0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4301F-1A66-98B2-CC01-3D7EA803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F2FCC-0B5A-213F-3B74-BC763DF41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E090A2-018E-A2EB-EAC7-5DC09C24E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8C686-4B70-01A8-9EEA-45FC4602D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6B2EF-5B26-D3B4-99C2-0D42605F7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48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2A57A-ABA0-FB66-FBDE-098FCE45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9389AE-9E4A-416D-6805-74D8E5540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7C8CC-273C-D09F-8DFF-DAD54C942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242EC-81BA-53E5-3A61-49BC44B9E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5FB3F-46BD-EEC9-293B-E4B9B2FDD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99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1226C-A785-A140-2F11-668522101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B469D-A1D5-7210-1D9D-74B7DEEA31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3E00D9-0933-6683-68A0-4127A7EE7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DBE75-C903-D958-F66F-59E28D129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C9939-0599-8F40-0DBD-340E7633E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241AC-3072-4A7C-3144-5750B27EB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50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07D85-2353-7914-7FB4-8A63DDE61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0BF90-1DCC-05A4-6064-1DD5AAAA5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E61C5-B037-86D2-6F7E-17BE6D4026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837DAB-FF11-33CE-DA5A-397F7779DF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D87AD1-CB1A-2530-7633-4EB426DB96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758353-DDAF-81B7-8A5E-5455933E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DDBCED-C16D-E826-FE5C-274C19647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65CB8E-B962-FA98-6AC3-12BEA1EF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8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2559-4669-8579-5C8A-0E6EEBB29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902A7-BD7E-5090-715A-FC3646D4B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39BDE6-D9DD-7E52-07F9-A814957BD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24258-68A3-BA42-725D-A6D183439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50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3436F-86E7-031B-A64A-7461D7907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9ACF8-89A2-F6AD-5DA5-7DF3B07A5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EEB92-5D43-4CFB-6D08-33C13F59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21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9D443-2380-2028-4320-E80056BCC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DA9CC-6057-D1C0-98F5-B105FE6F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7BF7C-845B-CDA1-103B-88A5741B8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C8574E-F8AC-D070-033E-C075884E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10590E-08CE-BE7F-A195-6C515BC34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ABDAF6-2E28-827D-5777-ECBE24BF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4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1A0E8-2CEF-89C9-D65A-CDC302AAA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8E826A-09D2-3921-6B5F-19AD33106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7BE17-0496-70EF-30FF-4EFA4CE16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79CC2-CEED-9017-41BC-0044CD85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53FBA1-BC24-800C-92FC-996D41AB6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D7AA8-52E6-4550-60FE-CCB43543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89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F8F41A-2E94-2DD0-9DA8-162193A6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D9541-87B4-68F5-8A54-F87F7DDFD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6CEF0-6822-41FE-B7A7-19F4F6ABC5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A4263C-4098-034C-9B72-F208AE209F4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642BE-229C-753C-BBBB-306222CCFC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BE7F8-6726-7374-C501-F5029E5F31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2CE83-99BE-A64A-AFDE-F0F9882B2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25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khdecoded.com/120hz-displays-iphones-starts-with-iphone-12-pro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leanalyses.wordpress.com/7-1-1-psychographic/" TargetMode="External"/><Relationship Id="rId2" Type="http://schemas.openxmlformats.org/officeDocument/2006/relationships/hyperlink" Target="https://towardsdatascience.com/analyzing-customer-satisfaction-of-apple-airpods-using-exploratory-data-analysis-and-50622292e5d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mazon.com/airpods/s?k=airpods" TargetMode="External"/><Relationship Id="rId4" Type="http://schemas.openxmlformats.org/officeDocument/2006/relationships/hyperlink" Target="https://thekrazycouponlady.com/2022/11/01/apple-black-friday-deals-now-at-target-prices-start-at-85-4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A picture containing indoor, cup, mincer, kitchenware&#10;&#10;Description automatically generated">
            <a:extLst>
              <a:ext uri="{FF2B5EF4-FFF2-40B4-BE49-F238E27FC236}">
                <a16:creationId xmlns:a16="http://schemas.microsoft.com/office/drawing/2014/main" id="{578BBC5D-C96C-A450-04E3-BED79D8AE6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" b="46666"/>
          <a:stretch/>
        </p:blipFill>
        <p:spPr>
          <a:xfrm>
            <a:off x="5103019" y="3255962"/>
            <a:ext cx="3557588" cy="36576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85C887C-9DFE-A8FC-C67C-674FD4EEFDB8}"/>
              </a:ext>
            </a:extLst>
          </p:cNvPr>
          <p:cNvSpPr txBox="1"/>
          <p:nvPr/>
        </p:nvSpPr>
        <p:spPr>
          <a:xfrm>
            <a:off x="5103019" y="10113962"/>
            <a:ext cx="3557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ekhdecoded.com/120hz-displays-iphones-starts-with-iphone-12-pro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A6621-FDB2-9FE6-0567-5DAC5D236B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AIRPODS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FD51E-F16F-5670-C24C-9F44B526E6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Michael Serrano</a:t>
            </a:r>
          </a:p>
        </p:txBody>
      </p:sp>
    </p:spTree>
    <p:extLst>
      <p:ext uri="{BB962C8B-B14F-4D97-AF65-F5344CB8AC3E}">
        <p14:creationId xmlns:p14="http://schemas.microsoft.com/office/powerpoint/2010/main" val="1902661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6B72-C1C7-2513-74B9-71DA02B6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F0964-CF8E-5BDF-A9C2-0EC7AC12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Apple Store</a:t>
            </a:r>
          </a:p>
          <a:p>
            <a:r>
              <a:rPr lang="en-US" dirty="0"/>
              <a:t>Instore</a:t>
            </a:r>
          </a:p>
          <a:p>
            <a:pPr lvl="1"/>
            <a:r>
              <a:rPr lang="en-US" dirty="0"/>
              <a:t>Verizon</a:t>
            </a:r>
          </a:p>
          <a:p>
            <a:pPr lvl="1"/>
            <a:r>
              <a:rPr lang="en-US" dirty="0"/>
              <a:t>Target</a:t>
            </a:r>
          </a:p>
          <a:p>
            <a:pPr lvl="1"/>
            <a:r>
              <a:rPr lang="en-US" dirty="0"/>
              <a:t>Walmart</a:t>
            </a:r>
          </a:p>
          <a:p>
            <a:r>
              <a:rPr lang="en-US" dirty="0"/>
              <a:t>Online Realtors</a:t>
            </a:r>
          </a:p>
          <a:p>
            <a:pPr lvl="1"/>
            <a:r>
              <a:rPr lang="en-US" dirty="0"/>
              <a:t>Amazon</a:t>
            </a:r>
          </a:p>
          <a:p>
            <a:pPr lvl="1"/>
            <a:r>
              <a:rPr lang="en-US" dirty="0"/>
              <a:t>eBay</a:t>
            </a:r>
          </a:p>
          <a:p>
            <a:pPr lvl="1"/>
            <a:r>
              <a:rPr lang="en-US" dirty="0"/>
              <a:t>BestBuy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Apple Black Friday Deals Now at Target — Prices Start at $85.49 - The Krazy  Coupon Lady">
            <a:extLst>
              <a:ext uri="{FF2B5EF4-FFF2-40B4-BE49-F238E27FC236}">
                <a16:creationId xmlns:a16="http://schemas.microsoft.com/office/drawing/2014/main" id="{D60FB126-28B5-51AD-6BBC-1944D3C29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432" y="322262"/>
            <a:ext cx="5209117" cy="390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B8BAB3-3AE8-941C-E0F3-DD172A81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2838450"/>
            <a:ext cx="1714500" cy="1181100"/>
          </a:xfrm>
          <a:prstGeom prst="rect">
            <a:avLst/>
          </a:prstGeom>
        </p:spPr>
      </p:pic>
      <p:pic>
        <p:nvPicPr>
          <p:cNvPr id="1028" name="Picture 4" descr="Apple AirPods Pro (1st Gen), Only $159 at Walmart - The Krazy Coupon Lady">
            <a:extLst>
              <a:ext uri="{FF2B5EF4-FFF2-40B4-BE49-F238E27FC236}">
                <a16:creationId xmlns:a16="http://schemas.microsoft.com/office/drawing/2014/main" id="{7533BFB2-A730-CF5B-FED8-42A12A87A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819" y="2392363"/>
            <a:ext cx="6032831" cy="414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976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00C845-7366-F7E1-FC80-3C309196A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1486850"/>
            <a:ext cx="6697268" cy="388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E200B-B558-A8AB-0D81-80E68EB32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B81E8-DF89-8245-2FEA-927B15358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 Realtors</a:t>
            </a:r>
          </a:p>
          <a:p>
            <a:pPr lvl="1"/>
            <a:r>
              <a:rPr lang="en-US" dirty="0"/>
              <a:t>Walmart</a:t>
            </a:r>
          </a:p>
          <a:p>
            <a:pPr lvl="1"/>
            <a:r>
              <a:rPr lang="en-US" dirty="0"/>
              <a:t>Target</a:t>
            </a:r>
          </a:p>
          <a:p>
            <a:pPr lvl="1"/>
            <a:r>
              <a:rPr lang="en-US" dirty="0"/>
              <a:t>BestBuy</a:t>
            </a:r>
          </a:p>
          <a:p>
            <a:r>
              <a:rPr lang="en-US" dirty="0"/>
              <a:t>Small Chain Stores</a:t>
            </a:r>
          </a:p>
          <a:p>
            <a:r>
              <a:rPr lang="en-US" dirty="0"/>
              <a:t>Weird Places</a:t>
            </a:r>
          </a:p>
          <a:p>
            <a:pPr lvl="1"/>
            <a:r>
              <a:rPr lang="en-US" dirty="0"/>
              <a:t>Like Etsy or an Antique Store</a:t>
            </a:r>
          </a:p>
        </p:txBody>
      </p:sp>
    </p:spTree>
    <p:extLst>
      <p:ext uri="{BB962C8B-B14F-4D97-AF65-F5344CB8AC3E}">
        <p14:creationId xmlns:p14="http://schemas.microsoft.com/office/powerpoint/2010/main" val="27554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0D4C-E5A5-834F-1692-F6C9762AD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7A03D-BFAC-B7F0-14DF-60702F1BE6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</a:t>
            </a:r>
          </a:p>
          <a:p>
            <a:pPr lvl="1"/>
            <a:r>
              <a:rPr lang="en-US" dirty="0"/>
              <a:t>Price:$129.99</a:t>
            </a:r>
          </a:p>
          <a:p>
            <a:r>
              <a:rPr lang="en-US" dirty="0"/>
              <a:t>BestBuy</a:t>
            </a:r>
          </a:p>
          <a:p>
            <a:pPr lvl="1"/>
            <a:r>
              <a:rPr lang="en-US" dirty="0"/>
              <a:t>Price:$119.99</a:t>
            </a:r>
          </a:p>
          <a:p>
            <a:r>
              <a:rPr lang="en-US" dirty="0"/>
              <a:t>Verizon</a:t>
            </a:r>
          </a:p>
          <a:p>
            <a:pPr lvl="1"/>
            <a:r>
              <a:rPr lang="en-US" dirty="0"/>
              <a:t>Price:$129.99</a:t>
            </a:r>
          </a:p>
          <a:p>
            <a:r>
              <a:rPr lang="en-US" dirty="0"/>
              <a:t>Walmart</a:t>
            </a:r>
          </a:p>
          <a:p>
            <a:pPr lvl="1"/>
            <a:r>
              <a:rPr lang="en-US" dirty="0"/>
              <a:t>Price:$119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754BB6-2822-B731-4C1F-22D05760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800" y="681037"/>
            <a:ext cx="406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2681B1-E4CE-2FFA-2876-1EF5FE885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524" y="2520949"/>
            <a:ext cx="458874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46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9DCA-56E1-36DC-3888-7EEE7B91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41AA-637A-2A8F-7338-E5FEA47323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Located in Apple Store</a:t>
            </a:r>
          </a:p>
          <a:p>
            <a:pPr lvl="1"/>
            <a:r>
              <a:rPr lang="en-US" dirty="0"/>
              <a:t>Different Designs for Different Locations</a:t>
            </a:r>
          </a:p>
          <a:p>
            <a:r>
              <a:rPr lang="en-US" dirty="0"/>
              <a:t>100 Different Countries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9F9C1F24-BBCE-8C8B-C210-25A6675C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0"/>
            <a:ext cx="12192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26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956A-D771-CACF-0484-89B0B7A1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Based on Competition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F97960-1EFF-21F7-6F61-DDD2DF8DB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Beats Over-ear Headphones</a:t>
            </a:r>
          </a:p>
          <a:p>
            <a:pPr lvl="1"/>
            <a:r>
              <a:rPr lang="en-US" dirty="0"/>
              <a:t>Price: $349.99</a:t>
            </a:r>
          </a:p>
          <a:p>
            <a:r>
              <a:rPr lang="en-US" dirty="0"/>
              <a:t>Beats Powerbeats</a:t>
            </a:r>
          </a:p>
          <a:p>
            <a:pPr lvl="1"/>
            <a:r>
              <a:rPr lang="en-US" dirty="0"/>
              <a:t>Price: $138</a:t>
            </a:r>
          </a:p>
          <a:p>
            <a:r>
              <a:rPr lang="en-US" dirty="0"/>
              <a:t>Bragi the Dash</a:t>
            </a:r>
          </a:p>
          <a:p>
            <a:pPr lvl="1"/>
            <a:r>
              <a:rPr lang="en-US" dirty="0"/>
              <a:t>Price: $349.99</a:t>
            </a:r>
          </a:p>
          <a:p>
            <a:r>
              <a:rPr lang="en-US" dirty="0"/>
              <a:t>Sony Noise Cancelling</a:t>
            </a:r>
          </a:p>
          <a:p>
            <a:pPr lvl="1"/>
            <a:r>
              <a:rPr lang="en-US" dirty="0"/>
              <a:t>Price: $248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8CE3E9-BA22-9FF6-1F0B-ADB7F12E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0" y="1244600"/>
            <a:ext cx="3530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56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A144B-44EE-A7FC-DD86-3D54BE2B3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425FA-5C04-D523-AB3B-13C3BCF0AF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Affordable for Consumer</a:t>
            </a:r>
          </a:p>
          <a:p>
            <a:pPr lvl="1"/>
            <a:r>
              <a:rPr lang="en-US" dirty="0"/>
              <a:t>Cheap Compared to Competition at the Time</a:t>
            </a:r>
          </a:p>
          <a:p>
            <a:r>
              <a:rPr lang="en-US" dirty="0"/>
              <a:t>Sleek, New </a:t>
            </a:r>
          </a:p>
          <a:p>
            <a:pPr lvl="1"/>
            <a:r>
              <a:rPr lang="en-US" dirty="0"/>
              <a:t>The design was sleek and new</a:t>
            </a:r>
          </a:p>
          <a:p>
            <a:pPr lvl="1"/>
            <a:r>
              <a:rPr lang="en-US" dirty="0"/>
              <a:t>No small and customer focused Bluetooth earphones</a:t>
            </a:r>
          </a:p>
          <a:p>
            <a:r>
              <a:rPr lang="en-US" dirty="0"/>
              <a:t>Designed By Apple</a:t>
            </a:r>
          </a:p>
          <a:p>
            <a:pPr lvl="1"/>
            <a:r>
              <a:rPr lang="en-US" dirty="0"/>
              <a:t>Apple is a very dependable company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7C0F9-E170-158C-25A8-98F126E63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Displays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E957E-1B4C-6325-6C20-ABD87FD01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Airpods located on a wooden display</a:t>
            </a:r>
          </a:p>
          <a:p>
            <a:r>
              <a:rPr lang="en-US" dirty="0"/>
              <a:t>Capable of using the products in store</a:t>
            </a:r>
          </a:p>
          <a:p>
            <a:r>
              <a:rPr lang="en-US" dirty="0"/>
              <a:t>Products on</a:t>
            </a:r>
            <a:r>
              <a:rPr lang="en-US" dirty="0">
                <a:solidFill>
                  <a:srgbClr val="E8EAED"/>
                </a:solidFill>
                <a:latin typeface="Google Sans"/>
              </a:rPr>
              <a:t> </a:t>
            </a:r>
            <a:r>
              <a:rPr lang="en-US" dirty="0">
                <a:latin typeface="Google Sans"/>
              </a:rPr>
              <a:t>Mannequin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9FB08-436F-68CD-FF2E-C391A207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6413" y="2754313"/>
            <a:ext cx="4889500" cy="342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22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2AC2-D7E9-4C14-E500-2ACC37700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Promotional 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AD045-CE9C-CD8C-EFEF-C3BAD62A8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TV/YouTube ads</a:t>
            </a:r>
          </a:p>
          <a:p>
            <a:pPr lvl="1"/>
            <a:r>
              <a:rPr lang="en-US" dirty="0"/>
              <a:t>Apple Promo</a:t>
            </a:r>
          </a:p>
          <a:p>
            <a:r>
              <a:rPr lang="en-US" dirty="0"/>
              <a:t>Magazines</a:t>
            </a:r>
          </a:p>
          <a:p>
            <a:pPr lvl="1"/>
            <a:r>
              <a:rPr lang="en-US" dirty="0" err="1"/>
              <a:t>Techworld</a:t>
            </a:r>
            <a:endParaRPr lang="en-US" dirty="0"/>
          </a:p>
          <a:p>
            <a:pPr lvl="1"/>
            <a:r>
              <a:rPr lang="en-US" dirty="0"/>
              <a:t>Wired</a:t>
            </a:r>
          </a:p>
          <a:p>
            <a:r>
              <a:rPr lang="en-US" dirty="0"/>
              <a:t>Shows</a:t>
            </a:r>
          </a:p>
          <a:p>
            <a:pPr lvl="1"/>
            <a:r>
              <a:rPr lang="en-US" dirty="0"/>
              <a:t>Conan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6FC4B-498E-8EA0-5C0B-32B5E8F8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75" y="1690688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39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5908-705C-B0F1-DC14-D11D9D7C4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of 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7956D4-3F9E-065A-D76C-0A905FFDE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Cable TV</a:t>
            </a:r>
          </a:p>
          <a:p>
            <a:r>
              <a:rPr lang="en-US" dirty="0"/>
              <a:t>YouTube</a:t>
            </a:r>
          </a:p>
          <a:p>
            <a:pPr lvl="2"/>
            <a:r>
              <a:rPr lang="en-US" dirty="0"/>
              <a:t>WWDC</a:t>
            </a:r>
          </a:p>
          <a:p>
            <a:pPr lvl="2"/>
            <a:r>
              <a:rPr lang="en-US" dirty="0"/>
              <a:t>Special Events</a:t>
            </a:r>
          </a:p>
          <a:p>
            <a:r>
              <a:rPr lang="en-US" dirty="0"/>
              <a:t>Social Media</a:t>
            </a:r>
          </a:p>
          <a:p>
            <a:pPr lvl="1"/>
            <a:r>
              <a:rPr lang="en-US" dirty="0"/>
              <a:t>Twitter</a:t>
            </a:r>
          </a:p>
          <a:p>
            <a:pPr lvl="1"/>
            <a:r>
              <a:rPr lang="en-US" dirty="0"/>
              <a:t>Facebook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E55F4-63F2-3AB4-90AB-71673DE8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463" y="681037"/>
            <a:ext cx="5367337" cy="536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6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DAA4-02B2-CB32-7991-ED9F899F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AE361-DDA0-E3DC-960D-357D5D48A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Young, First Time Buyers tend to be the focus of Airpods</a:t>
            </a:r>
          </a:p>
          <a:p>
            <a:r>
              <a:rPr lang="en-US" dirty="0"/>
              <a:t>Offering Many Variations</a:t>
            </a:r>
          </a:p>
          <a:p>
            <a:r>
              <a:rPr lang="en-US" dirty="0"/>
              <a:t>Airpods Offer a Cheap Alternative to High Priced Earphones</a:t>
            </a:r>
          </a:p>
          <a:p>
            <a:r>
              <a:rPr lang="en-US" dirty="0"/>
              <a:t>Many Promotional Ads Online</a:t>
            </a:r>
          </a:p>
          <a:p>
            <a:r>
              <a:rPr lang="en-US" dirty="0"/>
              <a:t>Designed by a Trustworthy Company, Apple</a:t>
            </a:r>
          </a:p>
        </p:txBody>
      </p:sp>
    </p:spTree>
    <p:extLst>
      <p:ext uri="{BB962C8B-B14F-4D97-AF65-F5344CB8AC3E}">
        <p14:creationId xmlns:p14="http://schemas.microsoft.com/office/powerpoint/2010/main" val="1866149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2D142-136B-B000-B626-E6E66F1B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8B083-EAFF-E73E-6B16-51A03AA95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Target Market</a:t>
            </a:r>
          </a:p>
          <a:p>
            <a:r>
              <a:rPr lang="en-US" dirty="0"/>
              <a:t>SWOT Analysis</a:t>
            </a:r>
          </a:p>
          <a:p>
            <a:r>
              <a:rPr lang="en-US" dirty="0"/>
              <a:t>Product</a:t>
            </a:r>
          </a:p>
          <a:p>
            <a:r>
              <a:rPr lang="en-US" dirty="0"/>
              <a:t>Price</a:t>
            </a:r>
          </a:p>
          <a:p>
            <a:r>
              <a:rPr lang="en-US" dirty="0"/>
              <a:t>Place</a:t>
            </a:r>
          </a:p>
          <a:p>
            <a:r>
              <a:rPr lang="en-US" dirty="0"/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1688065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51240-10DA-BF1B-07F7-755D8137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6049D-0B2E-7D02-FDDE-D4A82110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Nguyen, D. (2021, April 29). Analyzing customer satisfaction of Apple </a:t>
            </a:r>
            <a:r>
              <a:rPr lang="en-US" dirty="0" err="1"/>
              <a:t>airpods</a:t>
            </a:r>
            <a:r>
              <a:rPr lang="en-US" dirty="0"/>
              <a:t> using exploratory data analysis and... Retrieved December 9, 2022, from </a:t>
            </a:r>
            <a:r>
              <a:rPr lang="en-US" dirty="0">
                <a:hlinkClick r:id="rId2"/>
              </a:rPr>
              <a:t>https://towardsdatascience.com/analyzing-customer-satisfaction-of-apple-airpods-using-exploratory-data-analysis-and-50622292e5dd</a:t>
            </a:r>
            <a:endParaRPr lang="en-US" dirty="0"/>
          </a:p>
          <a:p>
            <a:r>
              <a:rPr lang="en-US" dirty="0"/>
              <a:t>7.1.1. psychographic. (2012, January 06). Retrieved December 9, 2022, from </a:t>
            </a:r>
            <a:r>
              <a:rPr lang="en-US" dirty="0">
                <a:hlinkClick r:id="rId3"/>
              </a:rPr>
              <a:t>https://appleanalyses.wordpress.com/7-1-1-psychographic/</a:t>
            </a:r>
            <a:endParaRPr lang="en-US" dirty="0"/>
          </a:p>
          <a:p>
            <a:r>
              <a:rPr lang="en-US" dirty="0"/>
              <a:t>Gilbertson, C. (2022, November 02). Apple Black Friday deals now at Target - prices start at $85.49. Retrieved December 9, 2022, from </a:t>
            </a:r>
            <a:r>
              <a:rPr lang="en-US" dirty="0">
                <a:hlinkClick r:id="rId4"/>
              </a:rPr>
              <a:t>https://thekrazycouponlady.com/2022/11/01/apple-black-friday-deals-now-at-target-prices-start-at-85-49</a:t>
            </a:r>
            <a:endParaRPr lang="en-US" dirty="0"/>
          </a:p>
          <a:p>
            <a:r>
              <a:rPr lang="en-US" dirty="0"/>
              <a:t>Amazon. (n.d.). Retrieved December 9, 2022, from </a:t>
            </a:r>
            <a:r>
              <a:rPr lang="en-US" dirty="0">
                <a:hlinkClick r:id="rId5"/>
              </a:rPr>
              <a:t>https://www.amazon.com/airpods/s?k=airpods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07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CC051-7360-8B9D-A5DD-1CDCEDD8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Target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2884C-2663-546E-3C94-7A6402627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Demographic</a:t>
            </a:r>
          </a:p>
          <a:p>
            <a:pPr lvl="2"/>
            <a:r>
              <a:rPr lang="en-US" dirty="0"/>
              <a:t>Young People Dominate the Airpods Market</a:t>
            </a:r>
          </a:p>
          <a:p>
            <a:pPr lvl="3"/>
            <a:r>
              <a:rPr lang="en-US" dirty="0"/>
              <a:t>Toward Data Science found that 60% of 89 Respondents are Young</a:t>
            </a:r>
          </a:p>
          <a:p>
            <a:pPr lvl="2"/>
            <a:r>
              <a:rPr lang="en-US" dirty="0"/>
              <a:t>Males are more likely than Females</a:t>
            </a:r>
          </a:p>
          <a:p>
            <a:pPr lvl="2"/>
            <a:r>
              <a:rPr lang="en-US" dirty="0"/>
              <a:t>Most are College Level Students</a:t>
            </a:r>
          </a:p>
          <a:p>
            <a:pPr lvl="1"/>
            <a:r>
              <a:rPr lang="en-US" dirty="0"/>
              <a:t>Geographic</a:t>
            </a:r>
          </a:p>
          <a:p>
            <a:pPr lvl="2"/>
            <a:r>
              <a:rPr lang="en-US" dirty="0"/>
              <a:t>United States and Other Western Countries</a:t>
            </a:r>
          </a:p>
          <a:p>
            <a:pPr lvl="3"/>
            <a:r>
              <a:rPr lang="en-US" dirty="0"/>
              <a:t>Largest Market</a:t>
            </a:r>
          </a:p>
          <a:p>
            <a:pPr lvl="1"/>
            <a:r>
              <a:rPr lang="en-US" dirty="0"/>
              <a:t>Psychographic</a:t>
            </a:r>
          </a:p>
          <a:p>
            <a:pPr lvl="2"/>
            <a:r>
              <a:rPr lang="en-US" dirty="0"/>
              <a:t>Focuses on Emotion</a:t>
            </a:r>
          </a:p>
        </p:txBody>
      </p:sp>
    </p:spTree>
    <p:extLst>
      <p:ext uri="{BB962C8B-B14F-4D97-AF65-F5344CB8AC3E}">
        <p14:creationId xmlns:p14="http://schemas.microsoft.com/office/powerpoint/2010/main" val="72256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34F53-C1CC-7545-8254-F22AC7C8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5B5E-BA74-00C6-7064-B6B7D91DE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Owners of a Previous Apple Product</a:t>
            </a:r>
          </a:p>
          <a:p>
            <a:pPr lvl="1"/>
            <a:r>
              <a:rPr lang="en-US" dirty="0"/>
              <a:t>Company Reliability on Top of New Product</a:t>
            </a:r>
          </a:p>
          <a:p>
            <a:r>
              <a:rPr lang="en-US" dirty="0"/>
              <a:t>Looking for an Upgrade of Bluetooth Headphones</a:t>
            </a:r>
          </a:p>
          <a:p>
            <a:pPr lvl="1"/>
            <a:r>
              <a:rPr lang="en-US" dirty="0"/>
              <a:t>Sleek Design Coupled with New Features</a:t>
            </a:r>
          </a:p>
          <a:p>
            <a:r>
              <a:rPr lang="en-US" dirty="0"/>
              <a:t>First Time Bluetooth Headphone Buyers</a:t>
            </a:r>
          </a:p>
          <a:p>
            <a:pPr lvl="1"/>
            <a:r>
              <a:rPr lang="en-US" dirty="0"/>
              <a:t>Looking to get rid of Wired Headphones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35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E1E6-E8E2-B69C-9FA6-7BB4646C3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Analysis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1CA95FE-5887-B3BA-7C08-EFCFED73F5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7669433"/>
              </p:ext>
            </p:extLst>
          </p:nvPr>
        </p:nvGraphicFramePr>
        <p:xfrm>
          <a:off x="952500" y="1470024"/>
          <a:ext cx="10515597" cy="5024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0405038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604375920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509024664"/>
                    </a:ext>
                  </a:extLst>
                </a:gridCol>
              </a:tblGrid>
              <a:tr h="16435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324191"/>
                  </a:ext>
                </a:extLst>
              </a:tr>
              <a:tr h="1643592">
                <a:tc>
                  <a:txBody>
                    <a:bodyPr/>
                    <a:lstStyle/>
                    <a:p>
                      <a:r>
                        <a:rPr lang="en-US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Strengths</a:t>
                      </a:r>
                    </a:p>
                    <a:p>
                      <a:r>
                        <a:rPr lang="en-US" dirty="0"/>
                        <a:t>Cheap Compared to Competition</a:t>
                      </a:r>
                    </a:p>
                    <a:p>
                      <a:r>
                        <a:rPr lang="en-US" dirty="0"/>
                        <a:t>Looks Clean</a:t>
                      </a:r>
                    </a:p>
                    <a:p>
                      <a:r>
                        <a:rPr lang="en-US" dirty="0"/>
                        <a:t>Bluetooth Headphones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Weaknesses</a:t>
                      </a:r>
                    </a:p>
                    <a:p>
                      <a:r>
                        <a:rPr lang="en-US" dirty="0"/>
                        <a:t>Lack of Specs</a:t>
                      </a:r>
                    </a:p>
                    <a:p>
                      <a:r>
                        <a:rPr lang="en-US" dirty="0"/>
                        <a:t>Doesn’t Always Fit Ear</a:t>
                      </a:r>
                    </a:p>
                    <a:p>
                      <a:r>
                        <a:rPr lang="en-US" dirty="0"/>
                        <a:t>Too Expensive for Low Income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470377"/>
                  </a:ext>
                </a:extLst>
              </a:tr>
              <a:tr h="1643592">
                <a:tc>
                  <a:txBody>
                    <a:bodyPr/>
                    <a:lstStyle/>
                    <a:p>
                      <a:r>
                        <a:rPr lang="en-US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Opportunities</a:t>
                      </a:r>
                    </a:p>
                    <a:p>
                      <a:r>
                        <a:rPr lang="en-US" dirty="0"/>
                        <a:t>Upgraded Variations</a:t>
                      </a:r>
                    </a:p>
                    <a:p>
                      <a:r>
                        <a:rPr lang="en-US" dirty="0"/>
                        <a:t>Bigger Specs</a:t>
                      </a:r>
                    </a:p>
                    <a:p>
                      <a:r>
                        <a:rPr lang="en-US" dirty="0"/>
                        <a:t>Custom Airpods(Colors)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Threats</a:t>
                      </a:r>
                    </a:p>
                    <a:p>
                      <a:r>
                        <a:rPr lang="en-US" dirty="0"/>
                        <a:t>Competition Could Make Their Own</a:t>
                      </a:r>
                    </a:p>
                    <a:p>
                      <a:r>
                        <a:rPr lang="en-US" dirty="0"/>
                        <a:t>Cheap Knockoffs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27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75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EF0B7-3774-A4C4-F88F-8FAF9E19B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A3000-515F-95FF-F497-4B92B1864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Look Like?</a:t>
            </a:r>
          </a:p>
          <a:p>
            <a:pPr lvl="1"/>
            <a:r>
              <a:rPr lang="en-US" dirty="0"/>
              <a:t>Small (Size</a:t>
            </a:r>
            <a:r>
              <a:rPr lang="en-US" dirty="0">
                <a:sym typeface="Wingdings" pitchFamily="2" charset="2"/>
              </a:rPr>
              <a:t>: Airpods (each) 0.65 x 0.71 x 1.59 in (16.5 x 18.0 x 40.5 mm)</a:t>
            </a:r>
          </a:p>
          <a:p>
            <a:pPr lvl="1"/>
            <a:r>
              <a:rPr lang="en-US" dirty="0">
                <a:sym typeface="Wingdings" pitchFamily="2" charset="2"/>
              </a:rPr>
              <a:t>A Basic White Outline with Black inner earbud design</a:t>
            </a: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  <a:p>
            <a:pPr lvl="1"/>
            <a:endParaRPr lang="en-US" dirty="0">
              <a:sym typeface="Wingdings" pitchFamily="2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27268A-AEE7-4C9E-75EB-AA1BE3BB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69" y="3179761"/>
            <a:ext cx="2712327" cy="36147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3453A2-435B-033A-98C0-A9AB36649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973" y="3429000"/>
            <a:ext cx="2465752" cy="3286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1DF4F1-68EE-A004-7F52-2EFBF75D6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6140" y="2828925"/>
            <a:ext cx="2975578" cy="3965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9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jack&#10;&#10;Description automatically generated">
            <a:extLst>
              <a:ext uri="{FF2B5EF4-FFF2-40B4-BE49-F238E27FC236}">
                <a16:creationId xmlns:a16="http://schemas.microsoft.com/office/drawing/2014/main" id="{9E9BF6A0-D4C4-AB39-89D6-BDE24F8A5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284" y="1825625"/>
            <a:ext cx="5812115" cy="4160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507475-4B77-D7A2-3AE0-C2F63BA19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Variation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8EA38-9BDC-668D-C35D-F20FEB479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Apple Airpods Second Generation</a:t>
            </a:r>
          </a:p>
          <a:p>
            <a:pPr lvl="1"/>
            <a:r>
              <a:rPr lang="en-US" dirty="0"/>
              <a:t>Better Audio and Voice Quality</a:t>
            </a:r>
          </a:p>
          <a:p>
            <a:pPr lvl="1"/>
            <a:r>
              <a:rPr lang="en-US" dirty="0"/>
              <a:t>Supports Siri </a:t>
            </a:r>
          </a:p>
          <a:p>
            <a:pPr lvl="1"/>
            <a:r>
              <a:rPr lang="en-US" dirty="0"/>
              <a:t>Apple Price: $129</a:t>
            </a:r>
          </a:p>
          <a:p>
            <a:pPr lvl="1"/>
            <a:r>
              <a:rPr lang="en-US" dirty="0"/>
              <a:t>Amazon Price: $114</a:t>
            </a:r>
          </a:p>
          <a:p>
            <a:r>
              <a:rPr lang="en-US" dirty="0"/>
              <a:t>Apple Airpods Third Generation</a:t>
            </a:r>
          </a:p>
          <a:p>
            <a:pPr lvl="1"/>
            <a:r>
              <a:rPr lang="en-US" dirty="0"/>
              <a:t>Spatial Audio</a:t>
            </a:r>
          </a:p>
          <a:p>
            <a:pPr lvl="1"/>
            <a:r>
              <a:rPr lang="en-US" dirty="0"/>
              <a:t>Updated Design</a:t>
            </a:r>
          </a:p>
          <a:p>
            <a:pPr lvl="1"/>
            <a:r>
              <a:rPr lang="en-US" dirty="0"/>
              <a:t>Apple Price: $169</a:t>
            </a:r>
          </a:p>
          <a:p>
            <a:pPr lvl="1"/>
            <a:r>
              <a:rPr lang="en-US" dirty="0"/>
              <a:t>Amazon Price: $169.99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r of white headphones&#10;&#10;Description automatically generated with medium confidence">
            <a:extLst>
              <a:ext uri="{FF2B5EF4-FFF2-40B4-BE49-F238E27FC236}">
                <a16:creationId xmlns:a16="http://schemas.microsoft.com/office/drawing/2014/main" id="{FD107FE3-BDD5-CBB0-42D6-EF090635F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050" y="587375"/>
            <a:ext cx="6426200" cy="5905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BACC20-D3E8-EF35-3B49-B77C09D7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Upgraded Variations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A7162-8142-5630-4050-F7758969E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Apple Airpods Pros</a:t>
            </a:r>
          </a:p>
          <a:p>
            <a:pPr lvl="1"/>
            <a:r>
              <a:rPr lang="en-US" dirty="0"/>
              <a:t>Noise Canceling</a:t>
            </a:r>
          </a:p>
          <a:p>
            <a:pPr lvl="1"/>
            <a:r>
              <a:rPr lang="en-US" dirty="0"/>
              <a:t>Spatial Sound</a:t>
            </a:r>
          </a:p>
          <a:p>
            <a:pPr lvl="1"/>
            <a:r>
              <a:rPr lang="en-US" dirty="0"/>
              <a:t>Real World Siri Control</a:t>
            </a:r>
          </a:p>
          <a:p>
            <a:pPr lvl="1"/>
            <a:r>
              <a:rPr lang="en-US" dirty="0"/>
              <a:t>Apple Price: $180</a:t>
            </a:r>
          </a:p>
          <a:p>
            <a:pPr lvl="1"/>
            <a:r>
              <a:rPr lang="en-US" dirty="0"/>
              <a:t>Amazon Price: $167</a:t>
            </a:r>
          </a:p>
          <a:p>
            <a:r>
              <a:rPr lang="en-US" dirty="0"/>
              <a:t>Apple Earphones Max</a:t>
            </a:r>
          </a:p>
          <a:p>
            <a:pPr lvl="1"/>
            <a:r>
              <a:rPr lang="en-US" dirty="0"/>
              <a:t>First Over-ear</a:t>
            </a:r>
          </a:p>
          <a:p>
            <a:pPr lvl="1"/>
            <a:r>
              <a:rPr lang="en-US" dirty="0"/>
              <a:t>20 Hour Battery</a:t>
            </a:r>
          </a:p>
          <a:p>
            <a:pPr lvl="1"/>
            <a:r>
              <a:rPr lang="en-US" dirty="0"/>
              <a:t>Apple Price: $549</a:t>
            </a:r>
          </a:p>
          <a:p>
            <a:pPr lvl="1"/>
            <a:r>
              <a:rPr lang="en-US" dirty="0"/>
              <a:t>Amazon Price: $449</a:t>
            </a:r>
          </a:p>
        </p:txBody>
      </p:sp>
    </p:spTree>
    <p:extLst>
      <p:ext uri="{BB962C8B-B14F-4D97-AF65-F5344CB8AC3E}">
        <p14:creationId xmlns:p14="http://schemas.microsoft.com/office/powerpoint/2010/main" val="397972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69AE-C71D-A276-261E-42C7A451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Airpods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5A040-4AE8-9168-26E5-160C04C33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sold by eBay, Amazon, and Small Online Stores</a:t>
            </a:r>
          </a:p>
          <a:p>
            <a:r>
              <a:rPr lang="en-US" dirty="0"/>
              <a:t>Designed Same as the Airpods</a:t>
            </a:r>
          </a:p>
          <a:p>
            <a:pPr lvl="1"/>
            <a:r>
              <a:rPr lang="en-US" dirty="0"/>
              <a:t>Difference in Serial Number, Model Number and Firmware</a:t>
            </a:r>
          </a:p>
          <a:p>
            <a:r>
              <a:rPr lang="en-US" dirty="0"/>
              <a:t>Price: $80-$120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991BF-CC93-18DA-83B6-2FCB87C02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440" y="2698750"/>
            <a:ext cx="2846931" cy="3794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94737-6B31-4796-F342-C4DABD28D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652" y="3248026"/>
            <a:ext cx="2197735" cy="29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67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651</Words>
  <Application>Microsoft Macintosh PowerPoint</Application>
  <PresentationFormat>Widescreen</PresentationFormat>
  <Paragraphs>162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Google Sans</vt:lpstr>
      <vt:lpstr>Office Theme</vt:lpstr>
      <vt:lpstr>AIRPODS</vt:lpstr>
      <vt:lpstr>Table of Contents</vt:lpstr>
      <vt:lpstr>Target Market</vt:lpstr>
      <vt:lpstr>Types of Consumer</vt:lpstr>
      <vt:lpstr>SWOT Analysis</vt:lpstr>
      <vt:lpstr>Product Description</vt:lpstr>
      <vt:lpstr>Other Variation</vt:lpstr>
      <vt:lpstr>Upgraded Variations</vt:lpstr>
      <vt:lpstr>Fake Airpods</vt:lpstr>
      <vt:lpstr>Place</vt:lpstr>
      <vt:lpstr>Online</vt:lpstr>
      <vt:lpstr>Instore</vt:lpstr>
      <vt:lpstr>Different Locations</vt:lpstr>
      <vt:lpstr>Price Based on Competition</vt:lpstr>
      <vt:lpstr>Price Strategies</vt:lpstr>
      <vt:lpstr>Store Displays</vt:lpstr>
      <vt:lpstr>Promotional Ads</vt:lpstr>
      <vt:lpstr>Location of ADs</vt:lpstr>
      <vt:lpstr>Conclusion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Serrano, Michael2</dc:creator>
  <cp:lastModifiedBy>Serrano, Michael2</cp:lastModifiedBy>
  <cp:revision>19</cp:revision>
  <dcterms:created xsi:type="dcterms:W3CDTF">2022-09-20T04:30:23Z</dcterms:created>
  <dcterms:modified xsi:type="dcterms:W3CDTF">2022-12-09T20:58:52Z</dcterms:modified>
</cp:coreProperties>
</file>